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62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6" r:id="rId16"/>
    <p:sldId id="277" r:id="rId17"/>
    <p:sldId id="275" r:id="rId18"/>
    <p:sldId id="278" r:id="rId19"/>
    <p:sldId id="280" r:id="rId20"/>
    <p:sldId id="279" r:id="rId21"/>
    <p:sldId id="273" r:id="rId22"/>
    <p:sldId id="274" r:id="rId23"/>
    <p:sldId id="281" r:id="rId24"/>
    <p:sldId id="282" r:id="rId25"/>
    <p:sldId id="294" r:id="rId26"/>
    <p:sldId id="296" r:id="rId27"/>
    <p:sldId id="295" r:id="rId28"/>
    <p:sldId id="29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6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1EE65EF-2DEC-4173-A75A-655B855452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ALPHA - Ansprechstelle im Land NRW zur Palliativversorgung und Angehörigenbegleitung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EAA1908-339C-486F-9658-3745AE2079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/>
              <a:t>25.11.2020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107195D-C5CB-4411-AF56-0E61D83A5B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Trauernden begegnen  - Ein (Mutmach)Seminarkonzept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16258D-7835-4F98-9022-9BEAF5A50A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22FAB-A7CD-4A50-85E6-E747CF7D7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626475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/>
              <a:t>ALPHA - Ansprechstelle im Land NRW zur Palliativversorgung und Angehörigenbegleitung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/>
              <a:t>25.11.2020</a:t>
            </a:r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Trauernden begegnen  - Ein (Mutmach)Seminarkonzept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558B3-3D05-48F0-A5DD-6249E9E82F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375974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466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284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5892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23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30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341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Picture 1027" descr="C:\Eigene Dateien Alpha\Eigene Bilder\Alpha_collage.tif">
            <a:extLst>
              <a:ext uri="{FF2B5EF4-FFF2-40B4-BE49-F238E27FC236}">
                <a16:creationId xmlns:a16="http://schemas.microsoft.com/office/drawing/2014/main" id="{205DC6A0-DF5B-4E59-A3AA-2F6B692AF6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84" y="572443"/>
            <a:ext cx="862908" cy="791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67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9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18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460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821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49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5730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9419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758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Trauernden begegnen – Mutmachseminar 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821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Trauernden begegnen – Mutmachseminar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DD722E5-8F8C-4940-A2CF-9D8DB94BE7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684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835C36-C176-4A34-9C21-2D76C5A5E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2041" y="749889"/>
            <a:ext cx="8967831" cy="2340140"/>
          </a:xfrm>
        </p:spPr>
        <p:txBody>
          <a:bodyPr>
            <a:normAutofit fontScale="90000"/>
          </a:bodyPr>
          <a:lstStyle/>
          <a:p>
            <a:r>
              <a:rPr lang="de-DE" sz="6000" b="1" dirty="0">
                <a:latin typeface="Book Antiqua" panose="02040602050305030304" pitchFamily="18" charset="0"/>
              </a:rPr>
              <a:t>Trauernden begegnen </a:t>
            </a:r>
            <a:br>
              <a:rPr lang="de-DE" sz="6000" b="1" dirty="0">
                <a:latin typeface="Book Antiqua" panose="02040602050305030304" pitchFamily="18" charset="0"/>
              </a:rPr>
            </a:br>
            <a:r>
              <a:rPr lang="de-DE" sz="6000" b="1" dirty="0">
                <a:latin typeface="Book Antiqua" panose="02040602050305030304" pitchFamily="18" charset="0"/>
              </a:rPr>
              <a:t> </a:t>
            </a:r>
            <a:br>
              <a:rPr lang="de-DE" sz="6000" b="1" dirty="0">
                <a:latin typeface="Book Antiqua" panose="02040602050305030304" pitchFamily="18" charset="0"/>
              </a:rPr>
            </a:br>
            <a:r>
              <a:rPr lang="de-DE" sz="4000" b="1" dirty="0">
                <a:latin typeface="Book Antiqua" panose="02040602050305030304" pitchFamily="18" charset="0"/>
              </a:rPr>
              <a:t>ein </a:t>
            </a:r>
            <a:r>
              <a:rPr lang="de-DE" sz="4000" b="1" dirty="0" err="1">
                <a:latin typeface="Book Antiqua" panose="02040602050305030304" pitchFamily="18" charset="0"/>
              </a:rPr>
              <a:t>Mutmachseminar</a:t>
            </a:r>
            <a:endParaRPr lang="de-DE" sz="4000" b="1" dirty="0">
              <a:latin typeface="Book Antiqua" panose="02040602050305030304" pitchFamily="18" charset="0"/>
            </a:endParaRP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F4590120-823F-4FC1-966C-D40EB80EBAA8}"/>
              </a:ext>
            </a:extLst>
          </p:cNvPr>
          <p:cNvCxnSpPr/>
          <p:nvPr/>
        </p:nvCxnSpPr>
        <p:spPr>
          <a:xfrm>
            <a:off x="3322041" y="3420611"/>
            <a:ext cx="425321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028">
            <a:extLst>
              <a:ext uri="{FF2B5EF4-FFF2-40B4-BE49-F238E27FC236}">
                <a16:creationId xmlns:a16="http://schemas.microsoft.com/office/drawing/2014/main" id="{8929B6D2-4A91-4E1D-A680-B151BB166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332" y="4081776"/>
            <a:ext cx="3347093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1400" b="1" i="1" dirty="0">
                <a:solidFill>
                  <a:srgbClr val="0099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nsprechstelle im</a:t>
            </a:r>
            <a:b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altLang="de-DE" sz="1400" b="1" i="1" dirty="0">
                <a:solidFill>
                  <a:srgbClr val="0099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and NRW zur</a:t>
            </a:r>
            <a:b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altLang="de-DE" sz="1400" b="1" i="1" dirty="0">
                <a:solidFill>
                  <a:srgbClr val="0099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alliativversorgung,</a:t>
            </a:r>
            <a:b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altLang="de-DE" sz="1400" b="1" i="1" dirty="0">
                <a:solidFill>
                  <a:srgbClr val="0099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</a:t>
            </a:r>
            <a: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ospizarbeit und</a:t>
            </a:r>
            <a:b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altLang="de-DE" sz="1400" b="1" i="1" dirty="0">
                <a:solidFill>
                  <a:srgbClr val="0099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de-DE" alt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ngehörigenbegleitung</a:t>
            </a:r>
            <a:r>
              <a:rPr lang="de-DE" altLang="de-DE" sz="1900" dirty="0"/>
              <a:t/>
            </a:r>
            <a:br>
              <a:rPr lang="de-DE" altLang="de-DE" sz="1900" dirty="0"/>
            </a:br>
            <a:endParaRPr lang="de-DE" altLang="de-DE" sz="1900" dirty="0"/>
          </a:p>
        </p:txBody>
      </p:sp>
      <p:pic>
        <p:nvPicPr>
          <p:cNvPr id="3" name="Picture 1027" descr="C:\Eigene Dateien Alpha\Eigene Bilder\Alpha_collage.tif">
            <a:extLst>
              <a:ext uri="{FF2B5EF4-FFF2-40B4-BE49-F238E27FC236}">
                <a16:creationId xmlns:a16="http://schemas.microsoft.com/office/drawing/2014/main" id="{1AF4DCDB-F71E-4076-AA0F-4AB336697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60" y="4081776"/>
            <a:ext cx="1111772" cy="1019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635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2358CE4-2D4D-4922-BC03-3EBC5C69F86D}"/>
              </a:ext>
            </a:extLst>
          </p:cNvPr>
          <p:cNvSpPr txBox="1"/>
          <p:nvPr/>
        </p:nvSpPr>
        <p:spPr>
          <a:xfrm>
            <a:off x="2163650" y="58846"/>
            <a:ext cx="1059838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u="sng" dirty="0">
                <a:latin typeface="Calibri" panose="020F0502020204030204" pitchFamily="34" charset="0"/>
                <a:cs typeface="Calibri" panose="020F0502020204030204" pitchFamily="34" charset="0"/>
              </a:rPr>
              <a:t>Vereinbarung</a:t>
            </a:r>
          </a:p>
          <a:p>
            <a:endParaRPr lang="de-DE" sz="3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Unsere Regeln lauten:</a:t>
            </a: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1. Was hier besprochen wird verlässt nicht den Raum</a:t>
            </a: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    	(Verschwiegenheitsregel)</a:t>
            </a:r>
          </a:p>
          <a:p>
            <a:endParaRPr lang="de-D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2. Wir lassen einander ausreden</a:t>
            </a:r>
          </a:p>
          <a:p>
            <a:endParaRPr lang="de-D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3. Gefühle sind erlaubt – auch Tränen</a:t>
            </a:r>
          </a:p>
          <a:p>
            <a:endParaRPr lang="de-D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Unsere Werte sind:</a:t>
            </a: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4. Selbstverantwortung/ Selbstfürsorge</a:t>
            </a:r>
          </a:p>
          <a:p>
            <a:endParaRPr lang="de-D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5. Toleranz</a:t>
            </a:r>
          </a:p>
          <a:p>
            <a:endParaRPr lang="de-DE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200" b="1" dirty="0">
                <a:latin typeface="Calibri" panose="020F0502020204030204" pitchFamily="34" charset="0"/>
                <a:cs typeface="Calibri" panose="020F0502020204030204" pitchFamily="34" charset="0"/>
              </a:rPr>
              <a:t>6. Respektvoller Umgang</a:t>
            </a:r>
          </a:p>
          <a:p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34472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A730B72E-A73E-4CA2-B0F9-B96693585FB7}"/>
              </a:ext>
            </a:extLst>
          </p:cNvPr>
          <p:cNvSpPr txBox="1"/>
          <p:nvPr/>
        </p:nvSpPr>
        <p:spPr>
          <a:xfrm>
            <a:off x="1810433" y="2149554"/>
            <a:ext cx="917755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Lesen Sie Traueranzeigen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der Zeitung? </a:t>
            </a:r>
          </a:p>
          <a:p>
            <a:pPr lvl="0" algn="ctr"/>
            <a:endParaRPr lang="de-DE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de-DE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a? - Warum?</a:t>
            </a:r>
            <a:endParaRPr lang="de-DE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/>
            <a:r>
              <a:rPr lang="de-DE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34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E727F34-91B5-44E8-93D6-E9ABB5769547}"/>
              </a:ext>
            </a:extLst>
          </p:cNvPr>
          <p:cNvSpPr txBox="1"/>
          <p:nvPr/>
        </p:nvSpPr>
        <p:spPr>
          <a:xfrm>
            <a:off x="3135992" y="2311451"/>
            <a:ext cx="738231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sind Sie bislang mit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 Themen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Sterben, Tod und Trauer umgegangen?</a:t>
            </a:r>
            <a:endParaRPr lang="de-DE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11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99EBBDD1-22E0-4ABF-BD27-241B1168EB70}"/>
              </a:ext>
            </a:extLst>
          </p:cNvPr>
          <p:cNvSpPr txBox="1"/>
          <p:nvPr/>
        </p:nvSpPr>
        <p:spPr>
          <a:xfrm>
            <a:off x="3040123" y="2208419"/>
            <a:ext cx="69125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geht Ihre Umgebung mit den Themen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Sterben, Tod und Trauer um?</a:t>
            </a:r>
            <a:endParaRPr lang="de-DE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6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D60B9540-FF5C-4A13-A5EA-0C2BE942FB85}"/>
              </a:ext>
            </a:extLst>
          </p:cNvPr>
          <p:cNvSpPr txBox="1"/>
          <p:nvPr/>
        </p:nvSpPr>
        <p:spPr>
          <a:xfrm>
            <a:off x="1892092" y="2139890"/>
            <a:ext cx="103771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Warum tun wir uns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unserer Gesellschaft so schwer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 den Themen </a:t>
            </a:r>
          </a:p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Sterben, Tod und Trauer?</a:t>
            </a:r>
            <a:endParaRPr lang="de-DE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7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9E05CF08-2FFC-4393-AE58-5E69F2869A5A}"/>
              </a:ext>
            </a:extLst>
          </p:cNvPr>
          <p:cNvSpPr txBox="1"/>
          <p:nvPr/>
        </p:nvSpPr>
        <p:spPr>
          <a:xfrm>
            <a:off x="2499618" y="2524836"/>
            <a:ext cx="88587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war Ihre letzte Begegnung mit einem/ einer Trauernden?</a:t>
            </a:r>
            <a:endParaRPr lang="de-DE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6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46091572-512E-4EA4-A2FC-A801FA805DCE}"/>
              </a:ext>
            </a:extLst>
          </p:cNvPr>
          <p:cNvSpPr txBox="1"/>
          <p:nvPr/>
        </p:nvSpPr>
        <p:spPr>
          <a:xfrm>
            <a:off x="2112134" y="2151727"/>
            <a:ext cx="104791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denken Sie, </a:t>
            </a:r>
          </a:p>
          <a:p>
            <a:pPr algn="ctr"/>
            <a:r>
              <a:rPr lang="de-DE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raucht eine/ein Trauernde/r Begleitung                       von wem ?</a:t>
            </a:r>
            <a:endParaRPr lang="de-D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36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04E4993C-E6C0-4215-A5B8-0BE9B61B2225}"/>
              </a:ext>
            </a:extLst>
          </p:cNvPr>
          <p:cNvSpPr txBox="1"/>
          <p:nvPr/>
        </p:nvSpPr>
        <p:spPr>
          <a:xfrm>
            <a:off x="2686438" y="2449690"/>
            <a:ext cx="85064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Wenn ich an „Verlust“ denke,              fällt mir Folgendes dazu ein:</a:t>
            </a:r>
            <a:endParaRPr lang="de-D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19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89D5303-D301-4676-8E52-8876A4CFA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1" y="0"/>
            <a:ext cx="8592169" cy="669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6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DFA4348-F39D-448B-A94B-8752317515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90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EA35716-0C57-4618-9C3A-BC5145D7D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385" y="4050069"/>
            <a:ext cx="5438615" cy="25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56522C4-C675-492C-BB44-9B5A215F08B9}"/>
              </a:ext>
            </a:extLst>
          </p:cNvPr>
          <p:cNvSpPr txBox="1"/>
          <p:nvPr/>
        </p:nvSpPr>
        <p:spPr>
          <a:xfrm>
            <a:off x="435813" y="6251912"/>
            <a:ext cx="4744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1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Quelle: https://www.gute-trauer.de/inhalt/trauer/familiaerer_kontext/tiere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BFDB82-BCE2-494E-AB77-E6EBD2E26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8702"/>
            <a:ext cx="12192000" cy="748670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E077BA9-4F90-40B8-9E8B-AF63F281653F}"/>
              </a:ext>
            </a:extLst>
          </p:cNvPr>
          <p:cNvSpPr txBox="1"/>
          <p:nvPr/>
        </p:nvSpPr>
        <p:spPr>
          <a:xfrm>
            <a:off x="7843706" y="6382717"/>
            <a:ext cx="4142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latin typeface="Calibri" panose="020F0502020204030204" pitchFamily="34" charset="0"/>
                <a:cs typeface="Calibri" panose="020F0502020204030204" pitchFamily="34" charset="0"/>
              </a:rPr>
              <a:t>Quelle: https://pixabay.com/de/photos/freunde-hund-haustier-frau-anzug-3042751</a:t>
            </a:r>
            <a:r>
              <a:rPr lang="de-DE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80588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A7C3B8A7-A625-4E94-8C89-B13CBE3D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033"/>
            <a:ext cx="11744513" cy="781103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3F44576-0D9E-4A82-8A3C-30244D6E2CEA}"/>
              </a:ext>
            </a:extLst>
          </p:cNvPr>
          <p:cNvSpPr txBox="1"/>
          <p:nvPr/>
        </p:nvSpPr>
        <p:spPr>
          <a:xfrm>
            <a:off x="8916495" y="6583833"/>
            <a:ext cx="28280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err="1">
                <a:latin typeface="Calibri" panose="020F0502020204030204" pitchFamily="34" charset="0"/>
                <a:cs typeface="Calibri" panose="020F0502020204030204" pitchFamily="34" charset="0"/>
              </a:rPr>
              <a:t>Quelle:https</a:t>
            </a:r>
            <a:r>
              <a:rPr lang="de-DE" sz="800" dirty="0">
                <a:latin typeface="Calibri" panose="020F0502020204030204" pitchFamily="34" charset="0"/>
                <a:cs typeface="Calibri" panose="020F0502020204030204" pitchFamily="34" charset="0"/>
              </a:rPr>
              <a:t>://www.wimmers.de/rechtsgebiete/familienrecht/</a:t>
            </a:r>
          </a:p>
        </p:txBody>
      </p:sp>
    </p:spTree>
    <p:extLst>
      <p:ext uri="{BB962C8B-B14F-4D97-AF65-F5344CB8AC3E}">
        <p14:creationId xmlns:p14="http://schemas.microsoft.com/office/powerpoint/2010/main" val="30966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D8FE070F-F2A3-4510-9E22-F3F9AEB725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7627">
            <a:off x="2306679" y="537286"/>
            <a:ext cx="2947494" cy="221062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C4572F1-8F19-47F6-B56D-5473D90F1A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908" y="4127490"/>
            <a:ext cx="4431092" cy="200277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039D4DA0-2838-48C5-B0A3-08C6DB8F248E}"/>
              </a:ext>
            </a:extLst>
          </p:cNvPr>
          <p:cNvSpPr/>
          <p:nvPr/>
        </p:nvSpPr>
        <p:spPr>
          <a:xfrm rot="20920857">
            <a:off x="2128141" y="4799045"/>
            <a:ext cx="3304570" cy="65965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…jetzt auch noch Hartz IV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A647BB2-DF5B-4199-9EFC-D0E729C9BB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3537">
            <a:off x="7098317" y="472743"/>
            <a:ext cx="3336388" cy="250229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DE38FBB-8706-4D9E-BBDB-88F59DB8699B}"/>
              </a:ext>
            </a:extLst>
          </p:cNvPr>
          <p:cNvSpPr txBox="1"/>
          <p:nvPr/>
        </p:nvSpPr>
        <p:spPr>
          <a:xfrm>
            <a:off x="3399988" y="6130258"/>
            <a:ext cx="2837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latin typeface="Calibri" panose="020F0502020204030204" pitchFamily="34" charset="0"/>
                <a:cs typeface="Calibri" panose="020F0502020204030204" pitchFamily="34" charset="0"/>
              </a:rPr>
              <a:t>Quelle: https://lernmodul.kinderseele.ch/module/lernmodul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D2B3996-8F49-4447-89BE-553B679F2F9E}"/>
              </a:ext>
            </a:extLst>
          </p:cNvPr>
          <p:cNvSpPr txBox="1"/>
          <p:nvPr/>
        </p:nvSpPr>
        <p:spPr>
          <a:xfrm>
            <a:off x="7900981" y="6091653"/>
            <a:ext cx="30812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latin typeface="Calibri" panose="020F0502020204030204" pitchFamily="34" charset="0"/>
                <a:cs typeface="Calibri" panose="020F0502020204030204" pitchFamily="34" charset="0"/>
              </a:rPr>
              <a:t>Quelle: https://www.flaticon.com/free-icon/burning-house_1041009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2D96F0B-CC0B-4572-99D3-E0DAEA9A3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889" y="3432027"/>
            <a:ext cx="2875070" cy="287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gen 4">
            <a:extLst>
              <a:ext uri="{FF2B5EF4-FFF2-40B4-BE49-F238E27FC236}">
                <a16:creationId xmlns:a16="http://schemas.microsoft.com/office/drawing/2014/main" id="{ABDE72EC-2337-4FF0-B9B2-0E314AE0C3B4}"/>
              </a:ext>
            </a:extLst>
          </p:cNvPr>
          <p:cNvSpPr/>
          <p:nvPr/>
        </p:nvSpPr>
        <p:spPr>
          <a:xfrm>
            <a:off x="2057400" y="1219200"/>
            <a:ext cx="7200900" cy="368300"/>
          </a:xfrm>
          <a:prstGeom prst="arc">
            <a:avLst>
              <a:gd name="adj1" fmla="val 10813751"/>
              <a:gd name="adj2" fmla="val 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D8650F34-A088-4619-A7BB-FC21FAAA0B86}"/>
              </a:ext>
            </a:extLst>
          </p:cNvPr>
          <p:cNvCxnSpPr/>
          <p:nvPr/>
        </p:nvCxnSpPr>
        <p:spPr>
          <a:xfrm>
            <a:off x="5664200" y="1219200"/>
            <a:ext cx="0" cy="673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EF00E26-BDD3-4AC2-BD7E-99FDD6DB654B}"/>
              </a:ext>
            </a:extLst>
          </p:cNvPr>
          <p:cNvCxnSpPr/>
          <p:nvPr/>
        </p:nvCxnSpPr>
        <p:spPr>
          <a:xfrm>
            <a:off x="3149600" y="1219200"/>
            <a:ext cx="0" cy="1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E4C9FCE-AF1F-48A0-9C10-0650FA47A24B}"/>
              </a:ext>
            </a:extLst>
          </p:cNvPr>
          <p:cNvCxnSpPr/>
          <p:nvPr/>
        </p:nvCxnSpPr>
        <p:spPr>
          <a:xfrm>
            <a:off x="8178800" y="1219200"/>
            <a:ext cx="0" cy="124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ogen 15">
            <a:extLst>
              <a:ext uri="{FF2B5EF4-FFF2-40B4-BE49-F238E27FC236}">
                <a16:creationId xmlns:a16="http://schemas.microsoft.com/office/drawing/2014/main" id="{677A9E2D-BE47-41D1-80A3-480458B580EE}"/>
              </a:ext>
            </a:extLst>
          </p:cNvPr>
          <p:cNvSpPr/>
          <p:nvPr/>
        </p:nvSpPr>
        <p:spPr>
          <a:xfrm>
            <a:off x="5156200" y="2502515"/>
            <a:ext cx="5676900" cy="1308100"/>
          </a:xfrm>
          <a:prstGeom prst="arc">
            <a:avLst>
              <a:gd name="adj1" fmla="val 12598898"/>
              <a:gd name="adj2" fmla="val 2009041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ogen 16">
            <a:extLst>
              <a:ext uri="{FF2B5EF4-FFF2-40B4-BE49-F238E27FC236}">
                <a16:creationId xmlns:a16="http://schemas.microsoft.com/office/drawing/2014/main" id="{CFB819C2-6BCE-4A6C-9EBC-1B2C6AA8D2A7}"/>
              </a:ext>
            </a:extLst>
          </p:cNvPr>
          <p:cNvSpPr/>
          <p:nvPr/>
        </p:nvSpPr>
        <p:spPr>
          <a:xfrm rot="21297662">
            <a:off x="1508265" y="1956441"/>
            <a:ext cx="6430210" cy="1562100"/>
          </a:xfrm>
          <a:prstGeom prst="arc">
            <a:avLst>
              <a:gd name="adj1" fmla="val 16200000"/>
              <a:gd name="adj2" fmla="val 20583921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Bogen 17">
            <a:extLst>
              <a:ext uri="{FF2B5EF4-FFF2-40B4-BE49-F238E27FC236}">
                <a16:creationId xmlns:a16="http://schemas.microsoft.com/office/drawing/2014/main" id="{842EFA4D-0C06-4F0A-B29D-456A70D3EB63}"/>
              </a:ext>
            </a:extLst>
          </p:cNvPr>
          <p:cNvSpPr/>
          <p:nvPr/>
        </p:nvSpPr>
        <p:spPr>
          <a:xfrm rot="21151028">
            <a:off x="-1587063" y="2521023"/>
            <a:ext cx="7545233" cy="3190105"/>
          </a:xfrm>
          <a:prstGeom prst="arc">
            <a:avLst>
              <a:gd name="adj1" fmla="val 16200000"/>
              <a:gd name="adj2" fmla="val 2009761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79CBE3FB-DD53-4316-8F80-4A15709271D7}"/>
              </a:ext>
            </a:extLst>
          </p:cNvPr>
          <p:cNvCxnSpPr/>
          <p:nvPr/>
        </p:nvCxnSpPr>
        <p:spPr>
          <a:xfrm flipV="1">
            <a:off x="5657850" y="546100"/>
            <a:ext cx="0" cy="6731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ussdiagramm: Verbinder 20">
            <a:extLst>
              <a:ext uri="{FF2B5EF4-FFF2-40B4-BE49-F238E27FC236}">
                <a16:creationId xmlns:a16="http://schemas.microsoft.com/office/drawing/2014/main" id="{04776DC7-35F3-4F8D-A5B6-F7A0CC74E78D}"/>
              </a:ext>
            </a:extLst>
          </p:cNvPr>
          <p:cNvSpPr/>
          <p:nvPr/>
        </p:nvSpPr>
        <p:spPr>
          <a:xfrm>
            <a:off x="5429250" y="336665"/>
            <a:ext cx="457200" cy="3341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99FE1105-7553-4FA5-8745-04BDB8673721}"/>
              </a:ext>
            </a:extLst>
          </p:cNvPr>
          <p:cNvCxnSpPr/>
          <p:nvPr/>
        </p:nvCxnSpPr>
        <p:spPr>
          <a:xfrm>
            <a:off x="2413000" y="2502515"/>
            <a:ext cx="0" cy="2069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6F6626FC-9446-415A-8D98-4B426CB900BE}"/>
              </a:ext>
            </a:extLst>
          </p:cNvPr>
          <p:cNvCxnSpPr/>
          <p:nvPr/>
        </p:nvCxnSpPr>
        <p:spPr>
          <a:xfrm>
            <a:off x="3860800" y="2502515"/>
            <a:ext cx="0" cy="7740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00D4BFAC-29AE-4F65-A3CB-CB68310532B7}"/>
              </a:ext>
            </a:extLst>
          </p:cNvPr>
          <p:cNvCxnSpPr/>
          <p:nvPr/>
        </p:nvCxnSpPr>
        <p:spPr>
          <a:xfrm>
            <a:off x="5156200" y="1892300"/>
            <a:ext cx="0" cy="845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AD5B95D9-9654-4A31-B8AE-6F04473F5034}"/>
              </a:ext>
            </a:extLst>
          </p:cNvPr>
          <p:cNvCxnSpPr/>
          <p:nvPr/>
        </p:nvCxnSpPr>
        <p:spPr>
          <a:xfrm>
            <a:off x="6133766" y="1892300"/>
            <a:ext cx="0" cy="9972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2CFF68F8-3E94-4149-A68F-27DFF1A509C1}"/>
              </a:ext>
            </a:extLst>
          </p:cNvPr>
          <p:cNvCxnSpPr/>
          <p:nvPr/>
        </p:nvCxnSpPr>
        <p:spPr>
          <a:xfrm>
            <a:off x="7505700" y="2502515"/>
            <a:ext cx="0" cy="1205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AD5D10BB-2163-475F-9488-AF51D626C6C7}"/>
              </a:ext>
            </a:extLst>
          </p:cNvPr>
          <p:cNvCxnSpPr/>
          <p:nvPr/>
        </p:nvCxnSpPr>
        <p:spPr>
          <a:xfrm>
            <a:off x="8775700" y="2502515"/>
            <a:ext cx="0" cy="2272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leichschenkliges Dreieck 37">
            <a:extLst>
              <a:ext uri="{FF2B5EF4-FFF2-40B4-BE49-F238E27FC236}">
                <a16:creationId xmlns:a16="http://schemas.microsoft.com/office/drawing/2014/main" id="{21864F23-18AC-4557-9B9B-13912D3AC541}"/>
              </a:ext>
            </a:extLst>
          </p:cNvPr>
          <p:cNvSpPr/>
          <p:nvPr/>
        </p:nvSpPr>
        <p:spPr>
          <a:xfrm>
            <a:off x="5749510" y="2745608"/>
            <a:ext cx="777670" cy="70577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Flussdiagramm: Verbinder 38">
            <a:extLst>
              <a:ext uri="{FF2B5EF4-FFF2-40B4-BE49-F238E27FC236}">
                <a16:creationId xmlns:a16="http://schemas.microsoft.com/office/drawing/2014/main" id="{8B4FB9B7-253D-44FA-8FD9-7AE8B91569E4}"/>
              </a:ext>
            </a:extLst>
          </p:cNvPr>
          <p:cNvSpPr/>
          <p:nvPr/>
        </p:nvSpPr>
        <p:spPr>
          <a:xfrm>
            <a:off x="4790781" y="2758307"/>
            <a:ext cx="695286" cy="70577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Gleichschenkliges Dreieck 44">
            <a:extLst>
              <a:ext uri="{FF2B5EF4-FFF2-40B4-BE49-F238E27FC236}">
                <a16:creationId xmlns:a16="http://schemas.microsoft.com/office/drawing/2014/main" id="{5E85BE58-88C0-4FEB-B78F-50C3F30DC096}"/>
              </a:ext>
            </a:extLst>
          </p:cNvPr>
          <p:cNvSpPr/>
          <p:nvPr/>
        </p:nvSpPr>
        <p:spPr>
          <a:xfrm>
            <a:off x="8386865" y="4636064"/>
            <a:ext cx="777670" cy="705772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Bogen 45">
            <a:extLst>
              <a:ext uri="{FF2B5EF4-FFF2-40B4-BE49-F238E27FC236}">
                <a16:creationId xmlns:a16="http://schemas.microsoft.com/office/drawing/2014/main" id="{8D40D40B-50C8-4B79-92B2-9F5BCD74BE9F}"/>
              </a:ext>
            </a:extLst>
          </p:cNvPr>
          <p:cNvSpPr/>
          <p:nvPr/>
        </p:nvSpPr>
        <p:spPr>
          <a:xfrm>
            <a:off x="5305893" y="3745716"/>
            <a:ext cx="2865557" cy="2032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Bogen 47">
            <a:extLst>
              <a:ext uri="{FF2B5EF4-FFF2-40B4-BE49-F238E27FC236}">
                <a16:creationId xmlns:a16="http://schemas.microsoft.com/office/drawing/2014/main" id="{8FBA98BD-573E-46A5-9189-B13C473F0106}"/>
              </a:ext>
            </a:extLst>
          </p:cNvPr>
          <p:cNvSpPr/>
          <p:nvPr/>
        </p:nvSpPr>
        <p:spPr>
          <a:xfrm>
            <a:off x="1687357" y="3282617"/>
            <a:ext cx="2865557" cy="2032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328676A0-7150-42EE-AB5B-A1CF27CBA778}"/>
              </a:ext>
            </a:extLst>
          </p:cNvPr>
          <p:cNvCxnSpPr/>
          <p:nvPr/>
        </p:nvCxnSpPr>
        <p:spPr>
          <a:xfrm>
            <a:off x="3479800" y="3276600"/>
            <a:ext cx="0" cy="570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D69D8D40-C22D-4861-86FE-D2A0810A2673}"/>
              </a:ext>
            </a:extLst>
          </p:cNvPr>
          <p:cNvCxnSpPr/>
          <p:nvPr/>
        </p:nvCxnSpPr>
        <p:spPr>
          <a:xfrm>
            <a:off x="4178300" y="3276600"/>
            <a:ext cx="0" cy="570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438E5EC5-DB05-4046-90A5-3D95489E172C}"/>
              </a:ext>
            </a:extLst>
          </p:cNvPr>
          <p:cNvCxnSpPr/>
          <p:nvPr/>
        </p:nvCxnSpPr>
        <p:spPr>
          <a:xfrm>
            <a:off x="7010400" y="3745716"/>
            <a:ext cx="0" cy="728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FCC63A07-6D2D-474A-A1ED-305AA888F16F}"/>
              </a:ext>
            </a:extLst>
          </p:cNvPr>
          <p:cNvCxnSpPr/>
          <p:nvPr/>
        </p:nvCxnSpPr>
        <p:spPr>
          <a:xfrm>
            <a:off x="7861300" y="3797916"/>
            <a:ext cx="0" cy="8381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Gleichschenkliges Dreieck 57">
            <a:extLst>
              <a:ext uri="{FF2B5EF4-FFF2-40B4-BE49-F238E27FC236}">
                <a16:creationId xmlns:a16="http://schemas.microsoft.com/office/drawing/2014/main" id="{F07454D3-AD4F-4673-B4D2-B9D3A96A82AF}"/>
              </a:ext>
            </a:extLst>
          </p:cNvPr>
          <p:cNvSpPr/>
          <p:nvPr/>
        </p:nvSpPr>
        <p:spPr>
          <a:xfrm>
            <a:off x="3125481" y="3797916"/>
            <a:ext cx="705177" cy="570716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Gleichschenkliges Dreieck 59">
            <a:extLst>
              <a:ext uri="{FF2B5EF4-FFF2-40B4-BE49-F238E27FC236}">
                <a16:creationId xmlns:a16="http://schemas.microsoft.com/office/drawing/2014/main" id="{639519E7-953E-4ACB-8111-7727E91B1F97}"/>
              </a:ext>
            </a:extLst>
          </p:cNvPr>
          <p:cNvSpPr/>
          <p:nvPr/>
        </p:nvSpPr>
        <p:spPr>
          <a:xfrm>
            <a:off x="6608698" y="4372744"/>
            <a:ext cx="777670" cy="668373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Flussdiagramm: Verbinder 61">
            <a:extLst>
              <a:ext uri="{FF2B5EF4-FFF2-40B4-BE49-F238E27FC236}">
                <a16:creationId xmlns:a16="http://schemas.microsoft.com/office/drawing/2014/main" id="{408AEBC8-8481-4365-BCBC-7DEDD1626608}"/>
              </a:ext>
            </a:extLst>
          </p:cNvPr>
          <p:cNvSpPr/>
          <p:nvPr/>
        </p:nvSpPr>
        <p:spPr>
          <a:xfrm>
            <a:off x="7513657" y="4640498"/>
            <a:ext cx="695286" cy="705772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Flussdiagramm: Verbinder 63">
            <a:extLst>
              <a:ext uri="{FF2B5EF4-FFF2-40B4-BE49-F238E27FC236}">
                <a16:creationId xmlns:a16="http://schemas.microsoft.com/office/drawing/2014/main" id="{F7712D02-C862-4114-9817-9B10D6166232}"/>
              </a:ext>
            </a:extLst>
          </p:cNvPr>
          <p:cNvSpPr/>
          <p:nvPr/>
        </p:nvSpPr>
        <p:spPr>
          <a:xfrm>
            <a:off x="3875568" y="3845865"/>
            <a:ext cx="579426" cy="570716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Flussdiagramm: Verbinder 66">
            <a:extLst>
              <a:ext uri="{FF2B5EF4-FFF2-40B4-BE49-F238E27FC236}">
                <a16:creationId xmlns:a16="http://schemas.microsoft.com/office/drawing/2014/main" id="{9D3A9526-9D95-4D15-A7AE-E1E4602FA222}"/>
              </a:ext>
            </a:extLst>
          </p:cNvPr>
          <p:cNvSpPr/>
          <p:nvPr/>
        </p:nvSpPr>
        <p:spPr>
          <a:xfrm>
            <a:off x="2066160" y="4585347"/>
            <a:ext cx="695286" cy="70577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3" name="Grafik 72">
            <a:extLst>
              <a:ext uri="{FF2B5EF4-FFF2-40B4-BE49-F238E27FC236}">
                <a16:creationId xmlns:a16="http://schemas.microsoft.com/office/drawing/2014/main" id="{03F0A4A3-E75C-4083-B14A-68DBE20D2F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628" y="2745608"/>
            <a:ext cx="1103472" cy="11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2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38FB151-EB40-46F0-ABBC-20CDCA82BA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700" y="869858"/>
            <a:ext cx="469433" cy="3475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475C346-BD30-4D91-9DD4-CC8DDC25AD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74" y="1217360"/>
            <a:ext cx="18290" cy="68281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389E9FD-AE14-451C-AEF0-4390AB0012B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5695">
            <a:off x="1942583" y="1950912"/>
            <a:ext cx="7236579" cy="22557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B31D899-6619-4217-B719-53BBBA5D00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73" y="1965129"/>
            <a:ext cx="18290" cy="68890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0C01F2D-C5A5-4169-AD2E-6BB3B8DFEC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458" y="869377"/>
            <a:ext cx="18290" cy="126198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75F7AFF-884C-4C60-8775-C753A54245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1831">
            <a:off x="4583440" y="2647872"/>
            <a:ext cx="2017951" cy="8535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27AAC23-F834-4792-97A5-CAE6DEEB4CD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620">
            <a:off x="1815512" y="4594014"/>
            <a:ext cx="2334283" cy="216529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AA698D81-8FF1-45D0-99B0-8C0D581F32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2603">
            <a:off x="6722306" y="2166195"/>
            <a:ext cx="2304488" cy="119268"/>
          </a:xfrm>
          <a:prstGeom prst="rect">
            <a:avLst/>
          </a:prstGeom>
        </p:spPr>
      </p:pic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7E148AD3-B58F-4D7C-950B-1E6772901223}"/>
              </a:ext>
            </a:extLst>
          </p:cNvPr>
          <p:cNvCxnSpPr>
            <a:cxnSpLocks/>
          </p:cNvCxnSpPr>
          <p:nvPr/>
        </p:nvCxnSpPr>
        <p:spPr>
          <a:xfrm>
            <a:off x="2982655" y="3250943"/>
            <a:ext cx="0" cy="13728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07B9310F-4C7F-4AA6-A2FB-E7439A1279D5}"/>
              </a:ext>
            </a:extLst>
          </p:cNvPr>
          <p:cNvCxnSpPr>
            <a:cxnSpLocks/>
          </p:cNvCxnSpPr>
          <p:nvPr/>
        </p:nvCxnSpPr>
        <p:spPr>
          <a:xfrm>
            <a:off x="2426252" y="4943061"/>
            <a:ext cx="0" cy="13782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0C695D06-8C5C-4436-BAC8-5C8D85108232}"/>
              </a:ext>
            </a:extLst>
          </p:cNvPr>
          <p:cNvCxnSpPr/>
          <p:nvPr/>
        </p:nvCxnSpPr>
        <p:spPr>
          <a:xfrm>
            <a:off x="3569253" y="4410828"/>
            <a:ext cx="0" cy="7740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Bogen 33">
            <a:extLst>
              <a:ext uri="{FF2B5EF4-FFF2-40B4-BE49-F238E27FC236}">
                <a16:creationId xmlns:a16="http://schemas.microsoft.com/office/drawing/2014/main" id="{C448E88F-C36F-488B-A8C7-F5DAAEC2766F}"/>
              </a:ext>
            </a:extLst>
          </p:cNvPr>
          <p:cNvSpPr/>
          <p:nvPr/>
        </p:nvSpPr>
        <p:spPr>
          <a:xfrm rot="20323153">
            <a:off x="1542396" y="5419954"/>
            <a:ext cx="2899096" cy="16829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1F4C1832-2957-4CC1-B829-B4240E7B6872}"/>
              </a:ext>
            </a:extLst>
          </p:cNvPr>
          <p:cNvCxnSpPr/>
          <p:nvPr/>
        </p:nvCxnSpPr>
        <p:spPr>
          <a:xfrm>
            <a:off x="3294269" y="5281656"/>
            <a:ext cx="0" cy="570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fik 36">
            <a:extLst>
              <a:ext uri="{FF2B5EF4-FFF2-40B4-BE49-F238E27FC236}">
                <a16:creationId xmlns:a16="http://schemas.microsoft.com/office/drawing/2014/main" id="{57EC67FB-3790-45BF-A627-C7BE0E97FE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6492" y="5082148"/>
            <a:ext cx="6097" cy="579170"/>
          </a:xfrm>
          <a:prstGeom prst="rect">
            <a:avLst/>
          </a:prstGeom>
        </p:spPr>
      </p:pic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8AC0BB06-7F17-4120-B8D7-DE3066193CC0}"/>
              </a:ext>
            </a:extLst>
          </p:cNvPr>
          <p:cNvCxnSpPr/>
          <p:nvPr/>
        </p:nvCxnSpPr>
        <p:spPr>
          <a:xfrm>
            <a:off x="5103191" y="2949161"/>
            <a:ext cx="0" cy="845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451E6BC8-0FD9-400F-9954-E66C1BCE3024}"/>
              </a:ext>
            </a:extLst>
          </p:cNvPr>
          <p:cNvCxnSpPr/>
          <p:nvPr/>
        </p:nvCxnSpPr>
        <p:spPr>
          <a:xfrm>
            <a:off x="6096000" y="2405752"/>
            <a:ext cx="0" cy="8451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fik 40">
            <a:extLst>
              <a:ext uri="{FF2B5EF4-FFF2-40B4-BE49-F238E27FC236}">
                <a16:creationId xmlns:a16="http://schemas.microsoft.com/office/drawing/2014/main" id="{5ED0557A-0C86-420C-98ED-910D7AD115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3641" y="2413048"/>
            <a:ext cx="6097" cy="1213209"/>
          </a:xfrm>
          <a:prstGeom prst="rect">
            <a:avLst/>
          </a:prstGeom>
        </p:spPr>
      </p:pic>
      <p:sp>
        <p:nvSpPr>
          <p:cNvPr id="47" name="Bogen 46">
            <a:extLst>
              <a:ext uri="{FF2B5EF4-FFF2-40B4-BE49-F238E27FC236}">
                <a16:creationId xmlns:a16="http://schemas.microsoft.com/office/drawing/2014/main" id="{D5DA3430-D2B7-4C75-85B5-CBF2393BC21E}"/>
              </a:ext>
            </a:extLst>
          </p:cNvPr>
          <p:cNvSpPr/>
          <p:nvPr/>
        </p:nvSpPr>
        <p:spPr>
          <a:xfrm rot="20323153">
            <a:off x="5338478" y="3873768"/>
            <a:ext cx="2899096" cy="16829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Flussdiagramm: Verbinder 47">
            <a:extLst>
              <a:ext uri="{FF2B5EF4-FFF2-40B4-BE49-F238E27FC236}">
                <a16:creationId xmlns:a16="http://schemas.microsoft.com/office/drawing/2014/main" id="{CDCC9CEF-FDA1-4546-857E-3BA034988619}"/>
              </a:ext>
            </a:extLst>
          </p:cNvPr>
          <p:cNvSpPr/>
          <p:nvPr/>
        </p:nvSpPr>
        <p:spPr>
          <a:xfrm>
            <a:off x="2078609" y="6099064"/>
            <a:ext cx="695286" cy="70577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Flussdiagramm: Verbinder 48">
            <a:extLst>
              <a:ext uri="{FF2B5EF4-FFF2-40B4-BE49-F238E27FC236}">
                <a16:creationId xmlns:a16="http://schemas.microsoft.com/office/drawing/2014/main" id="{46E00028-7C4A-4364-9BAE-7305BC453C41}"/>
              </a:ext>
            </a:extLst>
          </p:cNvPr>
          <p:cNvSpPr/>
          <p:nvPr/>
        </p:nvSpPr>
        <p:spPr>
          <a:xfrm>
            <a:off x="4755548" y="3717879"/>
            <a:ext cx="695286" cy="705772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Gleichschenkliges Dreieck 49">
            <a:extLst>
              <a:ext uri="{FF2B5EF4-FFF2-40B4-BE49-F238E27FC236}">
                <a16:creationId xmlns:a16="http://schemas.microsoft.com/office/drawing/2014/main" id="{631AC48F-6259-4BFB-BA73-88E2EC440D21}"/>
              </a:ext>
            </a:extLst>
          </p:cNvPr>
          <p:cNvSpPr/>
          <p:nvPr/>
        </p:nvSpPr>
        <p:spPr>
          <a:xfrm>
            <a:off x="2941680" y="5772991"/>
            <a:ext cx="705177" cy="570716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Flussdiagramm: Verbinder 50">
            <a:extLst>
              <a:ext uri="{FF2B5EF4-FFF2-40B4-BE49-F238E27FC236}">
                <a16:creationId xmlns:a16="http://schemas.microsoft.com/office/drawing/2014/main" id="{290F2407-C74F-4B7F-BA56-0954D5342C0B}"/>
              </a:ext>
            </a:extLst>
          </p:cNvPr>
          <p:cNvSpPr/>
          <p:nvPr/>
        </p:nvSpPr>
        <p:spPr>
          <a:xfrm>
            <a:off x="3641911" y="5644231"/>
            <a:ext cx="579426" cy="570716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Gleichschenkliges Dreieck 51">
            <a:extLst>
              <a:ext uri="{FF2B5EF4-FFF2-40B4-BE49-F238E27FC236}">
                <a16:creationId xmlns:a16="http://schemas.microsoft.com/office/drawing/2014/main" id="{E8DDFCAB-5ECC-4BE3-84F2-39FA06A02357}"/>
              </a:ext>
            </a:extLst>
          </p:cNvPr>
          <p:cNvSpPr/>
          <p:nvPr/>
        </p:nvSpPr>
        <p:spPr>
          <a:xfrm>
            <a:off x="5707165" y="3250943"/>
            <a:ext cx="777670" cy="705772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Gleichschenkliges Dreieck 52">
            <a:extLst>
              <a:ext uri="{FF2B5EF4-FFF2-40B4-BE49-F238E27FC236}">
                <a16:creationId xmlns:a16="http://schemas.microsoft.com/office/drawing/2014/main" id="{F6D15507-8FE5-464C-AA55-AD0C0870DE0F}"/>
              </a:ext>
            </a:extLst>
          </p:cNvPr>
          <p:cNvSpPr/>
          <p:nvPr/>
        </p:nvSpPr>
        <p:spPr>
          <a:xfrm>
            <a:off x="6635921" y="4337239"/>
            <a:ext cx="777670" cy="668373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0A01FF94-F2B8-495F-98B2-70B829AD82F1}"/>
              </a:ext>
            </a:extLst>
          </p:cNvPr>
          <p:cNvCxnSpPr/>
          <p:nvPr/>
        </p:nvCxnSpPr>
        <p:spPr>
          <a:xfrm>
            <a:off x="7024756" y="3794352"/>
            <a:ext cx="0" cy="570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A9EA380D-79E1-40FE-B3FD-31071F48C3FB}"/>
              </a:ext>
            </a:extLst>
          </p:cNvPr>
          <p:cNvCxnSpPr/>
          <p:nvPr/>
        </p:nvCxnSpPr>
        <p:spPr>
          <a:xfrm>
            <a:off x="7809393" y="3508994"/>
            <a:ext cx="0" cy="5707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lussdiagramm: Verbinder 55">
            <a:extLst>
              <a:ext uri="{FF2B5EF4-FFF2-40B4-BE49-F238E27FC236}">
                <a16:creationId xmlns:a16="http://schemas.microsoft.com/office/drawing/2014/main" id="{CD2A07EA-9975-4746-9F7D-A2A7847DCE62}"/>
              </a:ext>
            </a:extLst>
          </p:cNvPr>
          <p:cNvSpPr/>
          <p:nvPr/>
        </p:nvSpPr>
        <p:spPr>
          <a:xfrm>
            <a:off x="7443789" y="4098003"/>
            <a:ext cx="695286" cy="705772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66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FC15B918-C05F-4F0D-9850-C4B3A0746BD7}"/>
              </a:ext>
            </a:extLst>
          </p:cNvPr>
          <p:cNvSpPr txBox="1"/>
          <p:nvPr/>
        </p:nvSpPr>
        <p:spPr>
          <a:xfrm>
            <a:off x="2217433" y="990974"/>
            <a:ext cx="930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…ist ein Anpassungsprozess, kein Krankheitssymptom und kein 	Zustand.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4589C41-1111-41D2-8073-497DAB65FC61}"/>
              </a:ext>
            </a:extLst>
          </p:cNvPr>
          <p:cNvSpPr txBox="1"/>
          <p:nvPr/>
        </p:nvSpPr>
        <p:spPr>
          <a:xfrm>
            <a:off x="2217433" y="165578"/>
            <a:ext cx="314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Calibri" panose="020F0502020204030204" pitchFamily="34" charset="0"/>
                <a:cs typeface="Calibri" panose="020F0502020204030204" pitchFamily="34" charset="0"/>
              </a:rPr>
              <a:t>Trauer…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A88FB77-E16C-4F29-AFD0-8228AD206E42}"/>
              </a:ext>
            </a:extLst>
          </p:cNvPr>
          <p:cNvSpPr txBox="1"/>
          <p:nvPr/>
        </p:nvSpPr>
        <p:spPr>
          <a:xfrm>
            <a:off x="2217433" y="1917148"/>
            <a:ext cx="8139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…ist der Weg des Loslassens und der Neuorientierung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D86FB3E-D9A3-4E37-A9B8-9F303A71F8CA}"/>
              </a:ext>
            </a:extLst>
          </p:cNvPr>
          <p:cNvSpPr txBox="1"/>
          <p:nvPr/>
        </p:nvSpPr>
        <p:spPr>
          <a:xfrm>
            <a:off x="2223752" y="2524514"/>
            <a:ext cx="927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…ist eine Krisenzeit, in der Übergänge und Veränderungen 	angesagt sind.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E5E524E-4688-4830-AE20-30DD282738E0}"/>
              </a:ext>
            </a:extLst>
          </p:cNvPr>
          <p:cNvSpPr txBox="1"/>
          <p:nvPr/>
        </p:nvSpPr>
        <p:spPr>
          <a:xfrm>
            <a:off x="2217433" y="3429000"/>
            <a:ext cx="10744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…ist die natürliche Antwort unseres Organismus, </a:t>
            </a:r>
          </a:p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	unserer ganzen Person auf Verluste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9F29DB6-DD6E-49DF-9813-5BAF50208BDD}"/>
              </a:ext>
            </a:extLst>
          </p:cNvPr>
          <p:cNvSpPr txBox="1"/>
          <p:nvPr/>
        </p:nvSpPr>
        <p:spPr>
          <a:xfrm>
            <a:off x="2217433" y="4921667"/>
            <a:ext cx="9842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Von Natur aus besitzen wir die Fähigkeit, zu trauern. </a:t>
            </a:r>
          </a:p>
          <a:p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Hätten wir diese Fähigkeit nicht, wäre das Leben unerträglich, denn wir müssen von Geburt bis zum Tod immer wieder Abschied nehmen und Verluste akzeptieren. 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5162C6E-773C-4B12-896A-D0E49C037573}"/>
              </a:ext>
            </a:extLst>
          </p:cNvPr>
          <p:cNvSpPr txBox="1"/>
          <p:nvPr/>
        </p:nvSpPr>
        <p:spPr>
          <a:xfrm>
            <a:off x="2217433" y="4341130"/>
            <a:ext cx="84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…ist individuell</a:t>
            </a:r>
          </a:p>
        </p:txBody>
      </p:sp>
    </p:spTree>
    <p:extLst>
      <p:ext uri="{BB962C8B-B14F-4D97-AF65-F5344CB8AC3E}">
        <p14:creationId xmlns:p14="http://schemas.microsoft.com/office/powerpoint/2010/main" val="316376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48A9246-DFA5-4352-A99A-9ADA9F687AB4}"/>
              </a:ext>
            </a:extLst>
          </p:cNvPr>
          <p:cNvSpPr/>
          <p:nvPr/>
        </p:nvSpPr>
        <p:spPr>
          <a:xfrm>
            <a:off x="4731823" y="2721912"/>
            <a:ext cx="39468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Rituale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FE6B678-F13C-4C7C-9974-01F4CCA705F4}"/>
              </a:ext>
            </a:extLst>
          </p:cNvPr>
          <p:cNvSpPr/>
          <p:nvPr/>
        </p:nvSpPr>
        <p:spPr>
          <a:xfrm>
            <a:off x="5254337" y="2557310"/>
            <a:ext cx="2901820" cy="1287625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8CA85FB-794C-45DE-8608-D2A7353DDE79}"/>
              </a:ext>
            </a:extLst>
          </p:cNvPr>
          <p:cNvCxnSpPr>
            <a:cxnSpLocks/>
          </p:cNvCxnSpPr>
          <p:nvPr/>
        </p:nvCxnSpPr>
        <p:spPr>
          <a:xfrm flipV="1">
            <a:off x="7246403" y="1582598"/>
            <a:ext cx="188655" cy="733033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2D5697C8-7048-4358-84FB-DA37E9191F33}"/>
              </a:ext>
            </a:extLst>
          </p:cNvPr>
          <p:cNvSpPr txBox="1"/>
          <p:nvPr/>
        </p:nvSpPr>
        <p:spPr>
          <a:xfrm>
            <a:off x="7246403" y="380370"/>
            <a:ext cx="2500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…führen zu gemeinsamen Handeln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0171D9E-6F24-4620-8B90-4295DC2F0637}"/>
              </a:ext>
            </a:extLst>
          </p:cNvPr>
          <p:cNvCxnSpPr>
            <a:cxnSpLocks/>
          </p:cNvCxnSpPr>
          <p:nvPr/>
        </p:nvCxnSpPr>
        <p:spPr>
          <a:xfrm flipV="1">
            <a:off x="8114058" y="2277855"/>
            <a:ext cx="914400" cy="50354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46865838-538D-4FB5-84E1-0DD0F66AC558}"/>
              </a:ext>
            </a:extLst>
          </p:cNvPr>
          <p:cNvSpPr txBox="1"/>
          <p:nvPr/>
        </p:nvSpPr>
        <p:spPr>
          <a:xfrm>
            <a:off x="9509844" y="1625950"/>
            <a:ext cx="1987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…schaffen Vertrauen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BCDBC947-AA89-4190-AF06-936838D95AAA}"/>
              </a:ext>
            </a:extLst>
          </p:cNvPr>
          <p:cNvCxnSpPr>
            <a:cxnSpLocks/>
          </p:cNvCxnSpPr>
          <p:nvPr/>
        </p:nvCxnSpPr>
        <p:spPr>
          <a:xfrm>
            <a:off x="8333268" y="3442597"/>
            <a:ext cx="1004223" cy="202645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21E52D63-6206-4762-951B-AC37AE6D1028}"/>
              </a:ext>
            </a:extLst>
          </p:cNvPr>
          <p:cNvSpPr txBox="1"/>
          <p:nvPr/>
        </p:nvSpPr>
        <p:spPr>
          <a:xfrm>
            <a:off x="9909199" y="3429000"/>
            <a:ext cx="1791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…haben klaren Ablauf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071F8780-4F8A-496C-B70B-6BF74FD8AD9E}"/>
              </a:ext>
            </a:extLst>
          </p:cNvPr>
          <p:cNvCxnSpPr>
            <a:cxnSpLocks/>
          </p:cNvCxnSpPr>
          <p:nvPr/>
        </p:nvCxnSpPr>
        <p:spPr>
          <a:xfrm>
            <a:off x="7589617" y="3921924"/>
            <a:ext cx="671804" cy="75177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CE096772-818C-499E-8C2E-F8C52CBA80E7}"/>
              </a:ext>
            </a:extLst>
          </p:cNvPr>
          <p:cNvCxnSpPr>
            <a:cxnSpLocks/>
          </p:cNvCxnSpPr>
          <p:nvPr/>
        </p:nvCxnSpPr>
        <p:spPr>
          <a:xfrm flipH="1">
            <a:off x="6287682" y="4090374"/>
            <a:ext cx="208195" cy="95343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377B2B0A-1664-4821-B2D2-6DCACEACA0FD}"/>
              </a:ext>
            </a:extLst>
          </p:cNvPr>
          <p:cNvSpPr txBox="1"/>
          <p:nvPr/>
        </p:nvSpPr>
        <p:spPr>
          <a:xfrm>
            <a:off x="8333268" y="4920296"/>
            <a:ext cx="302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…sind mit einem besonderem Ort verbunden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5788D33E-FF04-421C-AFFA-43595FB8F5CD}"/>
              </a:ext>
            </a:extLst>
          </p:cNvPr>
          <p:cNvSpPr txBox="1"/>
          <p:nvPr/>
        </p:nvSpPr>
        <p:spPr>
          <a:xfrm>
            <a:off x="5368608" y="5275402"/>
            <a:ext cx="191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…unterbrechen das Gewohnte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E6C0ECD5-5BD8-4907-ACEB-85E3BABE8202}"/>
              </a:ext>
            </a:extLst>
          </p:cNvPr>
          <p:cNvCxnSpPr>
            <a:cxnSpLocks/>
          </p:cNvCxnSpPr>
          <p:nvPr/>
        </p:nvCxnSpPr>
        <p:spPr>
          <a:xfrm flipH="1">
            <a:off x="4253605" y="3809844"/>
            <a:ext cx="1000732" cy="588469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606180C2-E850-4647-AB9B-A8A0A39B19CF}"/>
              </a:ext>
            </a:extLst>
          </p:cNvPr>
          <p:cNvSpPr txBox="1"/>
          <p:nvPr/>
        </p:nvSpPr>
        <p:spPr>
          <a:xfrm>
            <a:off x="2337177" y="4442886"/>
            <a:ext cx="2110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…haben Symbolcharakter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4F79AF34-4ED7-4984-811D-0BADC0FCED16}"/>
              </a:ext>
            </a:extLst>
          </p:cNvPr>
          <p:cNvCxnSpPr>
            <a:cxnSpLocks/>
          </p:cNvCxnSpPr>
          <p:nvPr/>
        </p:nvCxnSpPr>
        <p:spPr>
          <a:xfrm flipH="1" flipV="1">
            <a:off x="3961218" y="2866988"/>
            <a:ext cx="1112517" cy="8988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0CEAC233-E6FE-4C1D-8C1F-28261D1267E7}"/>
              </a:ext>
            </a:extLst>
          </p:cNvPr>
          <p:cNvSpPr txBox="1"/>
          <p:nvPr/>
        </p:nvSpPr>
        <p:spPr>
          <a:xfrm>
            <a:off x="2085584" y="2415114"/>
            <a:ext cx="1987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…sind physisch erlebbar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9BD92D03-40F3-41ED-8375-C3D86A878A27}"/>
              </a:ext>
            </a:extLst>
          </p:cNvPr>
          <p:cNvCxnSpPr>
            <a:cxnSpLocks/>
          </p:cNvCxnSpPr>
          <p:nvPr/>
        </p:nvCxnSpPr>
        <p:spPr>
          <a:xfrm flipH="1" flipV="1">
            <a:off x="5385810" y="1630556"/>
            <a:ext cx="372730" cy="78002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1BF6332C-7AC4-4408-9BBC-8D0FCD122F9B}"/>
              </a:ext>
            </a:extLst>
          </p:cNvPr>
          <p:cNvSpPr txBox="1"/>
          <p:nvPr/>
        </p:nvSpPr>
        <p:spPr>
          <a:xfrm>
            <a:off x="3936362" y="974276"/>
            <a:ext cx="2390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…geben Sicherheit</a:t>
            </a:r>
          </a:p>
        </p:txBody>
      </p:sp>
    </p:spTree>
    <p:extLst>
      <p:ext uri="{BB962C8B-B14F-4D97-AF65-F5344CB8AC3E}">
        <p14:creationId xmlns:p14="http://schemas.microsoft.com/office/powerpoint/2010/main" val="12136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9087CBB-0B6D-49DD-91A7-D3C39A85FEF7}"/>
              </a:ext>
            </a:extLst>
          </p:cNvPr>
          <p:cNvSpPr txBox="1"/>
          <p:nvPr/>
        </p:nvSpPr>
        <p:spPr>
          <a:xfrm>
            <a:off x="1936415" y="660055"/>
            <a:ext cx="8397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Bitte bearbeiten Sie folgende Fragen: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BD46B67-1036-40CB-9256-5311B363EAC4}"/>
              </a:ext>
            </a:extLst>
          </p:cNvPr>
          <p:cNvSpPr txBox="1"/>
          <p:nvPr/>
        </p:nvSpPr>
        <p:spPr>
          <a:xfrm>
            <a:off x="1936415" y="1857451"/>
            <a:ext cx="98344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3200" dirty="0">
                <a:latin typeface="Calibri" panose="020F0502020204030204" pitchFamily="34" charset="0"/>
                <a:cs typeface="Calibri" panose="020F0502020204030204" pitchFamily="34" charset="0"/>
              </a:rPr>
              <a:t>Was tut mir in Trauer gut, was ist hilfreich, was tröstet?</a:t>
            </a:r>
          </a:p>
          <a:p>
            <a:pPr marL="342900" indent="-342900">
              <a:buAutoNum type="arabicPeriod"/>
            </a:pPr>
            <a:endParaRPr lang="de-DE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de-DE" sz="3200" dirty="0">
                <a:latin typeface="Calibri" panose="020F0502020204030204" pitchFamily="34" charset="0"/>
                <a:cs typeface="Calibri" panose="020F0502020204030204" pitchFamily="34" charset="0"/>
              </a:rPr>
              <a:t>Was tut mir gar nicht gut?</a:t>
            </a:r>
          </a:p>
          <a:p>
            <a:pPr marL="342900" indent="-342900">
              <a:buAutoNum type="arabicPeriod"/>
            </a:pPr>
            <a:endParaRPr lang="de-DE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de-DE" sz="3200" dirty="0">
                <a:latin typeface="Calibri" panose="020F0502020204030204" pitchFamily="34" charset="0"/>
                <a:cs typeface="Calibri" panose="020F0502020204030204" pitchFamily="34" charset="0"/>
              </a:rPr>
              <a:t>Was kann ich Trauernden geben?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AC091F2-5461-4617-AE2C-0EEE051114CE}"/>
              </a:ext>
            </a:extLst>
          </p:cNvPr>
          <p:cNvSpPr txBox="1"/>
          <p:nvPr/>
        </p:nvSpPr>
        <p:spPr>
          <a:xfrm>
            <a:off x="1936415" y="5147727"/>
            <a:ext cx="8533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1.Einzelarbeit (5 min) 2. Austausch in Kleingruppen (12 min) 3. Ergebnisaustausch im Chat (5 min)</a:t>
            </a:r>
          </a:p>
          <a:p>
            <a:r>
              <a:rPr lang="de-DE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032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4EDD9FE-C483-49A1-97D5-09FF8B80813A}"/>
              </a:ext>
            </a:extLst>
          </p:cNvPr>
          <p:cNvSpPr txBox="1"/>
          <p:nvPr/>
        </p:nvSpPr>
        <p:spPr>
          <a:xfrm rot="21239382">
            <a:off x="3284374" y="4713132"/>
            <a:ext cx="3256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>
                <a:solidFill>
                  <a:schemeClr val="bg1"/>
                </a:solidFill>
                <a:latin typeface="Comic Sans MS" panose="030F0702030302020204" pitchFamily="66" charset="0"/>
              </a:rPr>
              <a:t>30 min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6CBE013-90D8-43E4-A38A-C6B773507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281" y="-31810"/>
            <a:ext cx="9225571" cy="6921619"/>
          </a:xfrm>
          <a:prstGeom prst="rect">
            <a:avLst/>
          </a:prstGeom>
        </p:spPr>
      </p:pic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902DCC80-819E-4749-B05A-156B64C47738}"/>
              </a:ext>
            </a:extLst>
          </p:cNvPr>
          <p:cNvSpPr/>
          <p:nvPr/>
        </p:nvSpPr>
        <p:spPr>
          <a:xfrm rot="20422228">
            <a:off x="2165730" y="1704450"/>
            <a:ext cx="3728804" cy="2573452"/>
          </a:xfrm>
          <a:prstGeom prst="horizontalScroll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3600" b="1" dirty="0">
                <a:solidFill>
                  <a:srgbClr val="000000"/>
                </a:solidFill>
                <a:effectLst/>
                <a:latin typeface="Kristen ITC" panose="03050502040202030202" pitchFamily="66" charset="0"/>
                <a:ea typeface="Calibri" panose="020F0502020204030204" pitchFamily="34" charset="0"/>
                <a:cs typeface="Myanmar Text" panose="020B0502040204020203" pitchFamily="34" charset="0"/>
              </a:rPr>
              <a:t>P A U S 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3600" b="1" dirty="0">
                <a:solidFill>
                  <a:srgbClr val="0000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30 Min.</a:t>
            </a:r>
            <a:endParaRPr lang="de-DE" sz="3600" b="1" dirty="0">
              <a:solidFill>
                <a:srgbClr val="000000"/>
              </a:solidFill>
              <a:latin typeface="Algerian" panose="04020705040A02060702" pitchFamily="82" charset="0"/>
              <a:ea typeface="Calibri" panose="020F0502020204030204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8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8FFF5-991E-4700-AC5C-890AA1B4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367" y="245224"/>
            <a:ext cx="8911687" cy="726218"/>
          </a:xfrm>
        </p:spPr>
        <p:txBody>
          <a:bodyPr/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Trauermodelle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9578F9-41A6-4A37-973E-984A5BB0E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0920" y="1486277"/>
            <a:ext cx="4505080" cy="336084"/>
          </a:xfrm>
        </p:spPr>
        <p:txBody>
          <a:bodyPr>
            <a:noAutofit/>
          </a:bodyPr>
          <a:lstStyle/>
          <a:p>
            <a:r>
              <a:rPr lang="de-DE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„4 – Phasen – Modell</a:t>
            </a: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nach Verena </a:t>
            </a:r>
            <a:r>
              <a:rPr lang="de-DE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Kast</a:t>
            </a:r>
            <a:r>
              <a: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C55CCB-A635-4DA2-9B07-CCD0164A7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52917" y="2421228"/>
            <a:ext cx="4443084" cy="35535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 Die Zeit des Nicht – Wahrhaben – Wollens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nicht begreifen können, Fassungslosigkeit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2. Die Zeit der aufbrechenden Gefühle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Erkenntnis, Klagen, Frage „warum?“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3. Die Zeit des Suchens und der Trennung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Frage nach dem Schicksal des Toten, viele    Träume, Halluzinationen, Bilanzieren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4. Die Zeit des neuen Selbst- und Weltbezuges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bewusste Entscheidung für das Leben, Planung der Zukunft</a:t>
            </a:r>
          </a:p>
          <a:p>
            <a:pPr marL="0" indent="0">
              <a:buNone/>
            </a:pPr>
            <a:r>
              <a:rPr lang="de-DE" sz="2000" b="1" dirty="0"/>
              <a:t>   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8901C72-4015-4B20-80DB-E4312E6B0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5118" y="1168156"/>
            <a:ext cx="5183188" cy="1381579"/>
          </a:xfrm>
        </p:spPr>
        <p:txBody>
          <a:bodyPr>
            <a:noAutofit/>
          </a:bodyPr>
          <a:lstStyle/>
          <a:p>
            <a:endParaRPr lang="de-DE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de-DE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ier Traueraufgaben nach J. William Worden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(aktiver Trauerprozess)</a:t>
            </a:r>
          </a:p>
          <a:p>
            <a:endParaRPr lang="de-DE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96CB655-05F3-4E28-B635-EA89310347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5118" y="2421228"/>
            <a:ext cx="5183188" cy="350359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 Den Verlust als Realität akzeptieren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Verlust eines Menschen als real ansehen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2. Den Trauerschmerz erfahren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Physische, emotionale und psychische Schmerzen anerkennen und erarbeiten</a:t>
            </a:r>
            <a:endParaRPr lang="de-DE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3. Sich anpassen an eine Umwelt, in der die/der      	Verstorbene fehlt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4. Emotionale Energie abziehen und in eine andere 	Beziehung investieren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Im Laufe des Prozesses wieder freier werden für neue Begegnungen, Bindungen und Erlebnisse</a:t>
            </a:r>
          </a:p>
        </p:txBody>
      </p:sp>
      <p:pic>
        <p:nvPicPr>
          <p:cNvPr id="8" name="Picture 1027" descr="C:\Eigene Dateien Alpha\Eigene Bilder\Alpha_collage.tif">
            <a:extLst>
              <a:ext uri="{FF2B5EF4-FFF2-40B4-BE49-F238E27FC236}">
                <a16:creationId xmlns:a16="http://schemas.microsoft.com/office/drawing/2014/main" id="{8FCEDD4D-6205-440A-90A9-7D0962715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01" y="458092"/>
            <a:ext cx="834815" cy="76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92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4E57DA1-026E-4DB6-A442-7D3733F1D76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10" y="28977"/>
            <a:ext cx="10392840" cy="682902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29975B1-0B12-4060-8BD4-75AC1D9B5895}"/>
              </a:ext>
            </a:extLst>
          </p:cNvPr>
          <p:cNvSpPr txBox="1"/>
          <p:nvPr/>
        </p:nvSpPr>
        <p:spPr>
          <a:xfrm>
            <a:off x="7843706" y="6300132"/>
            <a:ext cx="2952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latin typeface="Calibri" panose="020F0502020204030204" pitchFamily="34" charset="0"/>
                <a:cs typeface="Calibri" panose="020F0502020204030204" pitchFamily="34" charset="0"/>
              </a:rPr>
              <a:t>Hospiz Sankt Katharina www.hospiz-sankt-katharina-ffm.de</a:t>
            </a:r>
          </a:p>
        </p:txBody>
      </p:sp>
    </p:spTree>
    <p:extLst>
      <p:ext uri="{BB962C8B-B14F-4D97-AF65-F5344CB8AC3E}">
        <p14:creationId xmlns:p14="http://schemas.microsoft.com/office/powerpoint/2010/main" val="23688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C236CA1-FABD-4191-A178-CA3FFDC9A2D6}"/>
              </a:ext>
            </a:extLst>
          </p:cNvPr>
          <p:cNvSpPr txBox="1"/>
          <p:nvPr/>
        </p:nvSpPr>
        <p:spPr>
          <a:xfrm>
            <a:off x="1905022" y="867667"/>
            <a:ext cx="9918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u="sng" dirty="0">
                <a:latin typeface="Calibri" panose="020F0502020204030204" pitchFamily="34" charset="0"/>
                <a:cs typeface="Calibri" panose="020F0502020204030204" pitchFamily="34" charset="0"/>
              </a:rPr>
              <a:t>Der eigenen Biographie auf der Spur: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D78B2EB-3CE6-4CE2-A3B3-D59A0D843D2E}"/>
              </a:ext>
            </a:extLst>
          </p:cNvPr>
          <p:cNvSpPr txBox="1"/>
          <p:nvPr/>
        </p:nvSpPr>
        <p:spPr>
          <a:xfrm>
            <a:off x="1905022" y="2024410"/>
            <a:ext cx="99837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3200" b="1" dirty="0">
                <a:latin typeface="Calibri" panose="020F0502020204030204" pitchFamily="34" charset="0"/>
                <a:cs typeface="Calibri" panose="020F0502020204030204" pitchFamily="34" charset="0"/>
              </a:rPr>
              <a:t>Wie war meine letzte Begegnung mit einem Trauernden?</a:t>
            </a:r>
          </a:p>
          <a:p>
            <a:pPr marL="342900" indent="-342900">
              <a:buAutoNum type="arabicPeriod"/>
            </a:pPr>
            <a:endParaRPr lang="de-DE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de-DE" sz="3200" b="1" dirty="0">
                <a:latin typeface="Calibri" panose="020F0502020204030204" pitchFamily="34" charset="0"/>
                <a:cs typeface="Calibri" panose="020F0502020204030204" pitchFamily="34" charset="0"/>
              </a:rPr>
              <a:t>Warum macht mich der Umgang mit Trauernden so hilflos?</a:t>
            </a:r>
          </a:p>
          <a:p>
            <a:pPr marL="342900" indent="-342900">
              <a:buAutoNum type="arabicPeriod"/>
            </a:pPr>
            <a:endParaRPr lang="de-DE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de-DE" sz="3200" b="1" dirty="0">
                <a:latin typeface="Calibri" panose="020F0502020204030204" pitchFamily="34" charset="0"/>
                <a:cs typeface="Calibri" panose="020F0502020204030204" pitchFamily="34" charset="0"/>
              </a:rPr>
              <a:t>Was kann die Trauer des Anderen mit mir zu tun haben?</a:t>
            </a:r>
          </a:p>
        </p:txBody>
      </p:sp>
    </p:spTree>
    <p:extLst>
      <p:ext uri="{BB962C8B-B14F-4D97-AF65-F5344CB8AC3E}">
        <p14:creationId xmlns:p14="http://schemas.microsoft.com/office/powerpoint/2010/main" val="141084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5D6603E7-EB42-4DD0-B828-8942A37CF93F}"/>
              </a:ext>
            </a:extLst>
          </p:cNvPr>
          <p:cNvSpPr txBox="1"/>
          <p:nvPr/>
        </p:nvSpPr>
        <p:spPr>
          <a:xfrm>
            <a:off x="2614412" y="1472943"/>
            <a:ext cx="67184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latin typeface="Calibri "/>
                <a:cs typeface="Calibri" panose="020F0502020204030204" pitchFamily="34" charset="0"/>
              </a:rPr>
              <a:t>„Was mache ich, wenn …?“ </a:t>
            </a:r>
          </a:p>
          <a:p>
            <a:r>
              <a:rPr lang="de-DE" sz="3200" b="1" dirty="0">
                <a:latin typeface="Calibri "/>
                <a:cs typeface="Calibri" panose="020F0502020204030204" pitchFamily="34" charset="0"/>
              </a:rPr>
              <a:t>	</a:t>
            </a:r>
          </a:p>
          <a:p>
            <a:pPr algn="ctr"/>
            <a:r>
              <a:rPr lang="de-DE" sz="3200" b="1" dirty="0">
                <a:latin typeface="Calibri "/>
                <a:cs typeface="Calibri" panose="020F0502020204030204" pitchFamily="34" charset="0"/>
              </a:rPr>
              <a:t>konkrete Ideen und Tipps, trauernden Freunden, Kollegen und Angehörigen zu begegnen…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0E9BA8F-E18B-497B-9E4A-0569B19710C4}"/>
              </a:ext>
            </a:extLst>
          </p:cNvPr>
          <p:cNvSpPr txBox="1"/>
          <p:nvPr/>
        </p:nvSpPr>
        <p:spPr>
          <a:xfrm>
            <a:off x="2614412" y="5193673"/>
            <a:ext cx="7291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Quelle: „Keine Angst vor fremden Tränen! Trauernden Freunden und Angehörigen begegnen“, </a:t>
            </a:r>
          </a:p>
          <a:p>
            <a:r>
              <a:rPr lang="de-DE" sz="1200" dirty="0"/>
              <a:t>Chris Paul, Gütersloher Verlagshaus)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525D5BC-1C9B-4593-99A1-ACA15AEC4EE0}"/>
              </a:ext>
            </a:extLst>
          </p:cNvPr>
          <p:cNvSpPr txBox="1"/>
          <p:nvPr/>
        </p:nvSpPr>
        <p:spPr>
          <a:xfrm>
            <a:off x="1996245" y="3470607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9691F8E-39CF-49D8-BB30-8A963FC33934}"/>
              </a:ext>
            </a:extLst>
          </p:cNvPr>
          <p:cNvSpPr txBox="1"/>
          <p:nvPr/>
        </p:nvSpPr>
        <p:spPr>
          <a:xfrm>
            <a:off x="2150791" y="4698345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9E6DD2D-F47D-44DA-92A4-DF170F429C28}"/>
              </a:ext>
            </a:extLst>
          </p:cNvPr>
          <p:cNvSpPr txBox="1"/>
          <p:nvPr/>
        </p:nvSpPr>
        <p:spPr>
          <a:xfrm>
            <a:off x="1996245" y="4744514"/>
            <a:ext cx="9254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84DB7EB-73E2-439F-83A1-CA009AB90B6D}"/>
              </a:ext>
            </a:extLst>
          </p:cNvPr>
          <p:cNvSpPr txBox="1"/>
          <p:nvPr/>
        </p:nvSpPr>
        <p:spPr>
          <a:xfrm>
            <a:off x="1996245" y="5206544"/>
            <a:ext cx="8491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4DBD5ED-758B-4729-92BC-F35E336DE49C}"/>
              </a:ext>
            </a:extLst>
          </p:cNvPr>
          <p:cNvSpPr txBox="1"/>
          <p:nvPr/>
        </p:nvSpPr>
        <p:spPr>
          <a:xfrm>
            <a:off x="1996245" y="5622410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041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0E9BA8F-E18B-497B-9E4A-0569B19710C4}"/>
              </a:ext>
            </a:extLst>
          </p:cNvPr>
          <p:cNvSpPr txBox="1"/>
          <p:nvPr/>
        </p:nvSpPr>
        <p:spPr>
          <a:xfrm>
            <a:off x="2078879" y="913507"/>
            <a:ext cx="10016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Calibri" panose="020F0502020204030204" pitchFamily="34" charset="0"/>
                <a:cs typeface="Calibri" panose="020F0502020204030204" pitchFamily="34" charset="0"/>
              </a:rPr>
              <a:t>Quelle: „Keine Angst vor fremden Tränen! Trauernden Freunden und Angehörigen begegnen“, Chris Paul, Gütersloher Verlagshaus)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24ECD36-D120-4336-92E6-D4F033C9AFDC}"/>
              </a:ext>
            </a:extLst>
          </p:cNvPr>
          <p:cNvSpPr txBox="1"/>
          <p:nvPr/>
        </p:nvSpPr>
        <p:spPr>
          <a:xfrm>
            <a:off x="2017010" y="2669396"/>
            <a:ext cx="7359263" cy="36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525D5BC-1C9B-4593-99A1-ACA15AEC4EE0}"/>
              </a:ext>
            </a:extLst>
          </p:cNvPr>
          <p:cNvSpPr txBox="1"/>
          <p:nvPr/>
        </p:nvSpPr>
        <p:spPr>
          <a:xfrm>
            <a:off x="2039628" y="3466399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9691F8E-39CF-49D8-BB30-8A963FC33934}"/>
              </a:ext>
            </a:extLst>
          </p:cNvPr>
          <p:cNvSpPr txBox="1"/>
          <p:nvPr/>
        </p:nvSpPr>
        <p:spPr>
          <a:xfrm>
            <a:off x="2194174" y="4694137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3A3C330-7DC0-496D-ADCC-FA39A5C4FF99}"/>
              </a:ext>
            </a:extLst>
          </p:cNvPr>
          <p:cNvSpPr txBox="1"/>
          <p:nvPr/>
        </p:nvSpPr>
        <p:spPr>
          <a:xfrm>
            <a:off x="1996245" y="4018353"/>
            <a:ext cx="9498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9E6DD2D-F47D-44DA-92A4-DF170F429C28}"/>
              </a:ext>
            </a:extLst>
          </p:cNvPr>
          <p:cNvSpPr txBox="1"/>
          <p:nvPr/>
        </p:nvSpPr>
        <p:spPr>
          <a:xfrm>
            <a:off x="2038460" y="4724700"/>
            <a:ext cx="9254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44A842F-BB5A-4918-BE4C-0437807DF85C}"/>
              </a:ext>
            </a:extLst>
          </p:cNvPr>
          <p:cNvSpPr txBox="1"/>
          <p:nvPr/>
        </p:nvSpPr>
        <p:spPr>
          <a:xfrm>
            <a:off x="2038460" y="533145"/>
            <a:ext cx="7116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latin typeface="Calibri" panose="020F0502020204030204" pitchFamily="34" charset="0"/>
                <a:cs typeface="Calibri" panose="020F0502020204030204" pitchFamily="34" charset="0"/>
              </a:rPr>
              <a:t>„Was mache ich, wenn…?“ – konkrete Ideen und Tipps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D05B189-FA39-4D92-8814-76FF4E933B8C}"/>
              </a:ext>
            </a:extLst>
          </p:cNvPr>
          <p:cNvSpPr txBox="1"/>
          <p:nvPr/>
        </p:nvSpPr>
        <p:spPr>
          <a:xfrm>
            <a:off x="2078879" y="1363296"/>
            <a:ext cx="98584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1. „Ich weiß gar nicht, was ich sagen soll.“ – wie kann ich Sprachlosigkeit überwinden? 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97ABEE5D-92D6-4F97-8A4F-41007904F0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460" y="1923234"/>
            <a:ext cx="9681287" cy="499915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4FDFF8C1-FA85-4C59-B0D6-33E807BA8FCC}"/>
              </a:ext>
            </a:extLst>
          </p:cNvPr>
          <p:cNvSpPr txBox="1"/>
          <p:nvPr/>
        </p:nvSpPr>
        <p:spPr>
          <a:xfrm>
            <a:off x="2063735" y="2465356"/>
            <a:ext cx="9698487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„Ich glaube, er/ sie braucht professionelle Unterstützung!“</a:t>
            </a:r>
          </a:p>
          <a:p>
            <a:pPr marR="0" lvl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		Hilfsangebote bei erschwerter Trauer. Was muss ich beachten?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D76180F-DD6A-4EBE-AD19-297F7C8937D7}"/>
              </a:ext>
            </a:extLst>
          </p:cNvPr>
          <p:cNvSpPr txBox="1"/>
          <p:nvPr/>
        </p:nvSpPr>
        <p:spPr>
          <a:xfrm>
            <a:off x="2063735" y="3231915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4. „Er/ Sie erzählt immer dasselbe!“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A48C693-27B0-4193-BF32-8B07E0B0ED14}"/>
              </a:ext>
            </a:extLst>
          </p:cNvPr>
          <p:cNvSpPr txBox="1"/>
          <p:nvPr/>
        </p:nvSpPr>
        <p:spPr>
          <a:xfrm>
            <a:off x="2055622" y="3829503"/>
            <a:ext cx="6036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5. „Er/ Sie will nicht darüber sprechen!“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2B5625EE-B49F-455A-B3E8-0C9CF888CE31}"/>
              </a:ext>
            </a:extLst>
          </p:cNvPr>
          <p:cNvSpPr txBox="1"/>
          <p:nvPr/>
        </p:nvSpPr>
        <p:spPr>
          <a:xfrm>
            <a:off x="2075530" y="4362325"/>
            <a:ext cx="9964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6. „Was mache ich, wenn jemand sagt, dass er keine Kraft mehr zum Weiterleben hat?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A45DF6A2-4245-4B43-A7F0-20EFB9344AB2}"/>
              </a:ext>
            </a:extLst>
          </p:cNvPr>
          <p:cNvSpPr txBox="1"/>
          <p:nvPr/>
        </p:nvSpPr>
        <p:spPr>
          <a:xfrm>
            <a:off x="2075530" y="4810957"/>
            <a:ext cx="9254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7. „Ich habe falsch reagiert und der Trauernde macht mir deswegen Vorwürfe“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C7213E1-79C9-4CD5-BC7F-3A910912AAF2}"/>
              </a:ext>
            </a:extLst>
          </p:cNvPr>
          <p:cNvSpPr txBox="1"/>
          <p:nvPr/>
        </p:nvSpPr>
        <p:spPr>
          <a:xfrm>
            <a:off x="2073266" y="5272661"/>
            <a:ext cx="8491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8. „Was mache ich, wenn ich diese Traurigkeit einfach nicht aushalte?“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49230416-280C-44A4-A90C-952425CA7FB6}"/>
              </a:ext>
            </a:extLst>
          </p:cNvPr>
          <p:cNvSpPr txBox="1"/>
          <p:nvPr/>
        </p:nvSpPr>
        <p:spPr>
          <a:xfrm>
            <a:off x="2073266" y="5675083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9. „Suizid – Schock und Scham“</a:t>
            </a:r>
          </a:p>
        </p:txBody>
      </p:sp>
    </p:spTree>
    <p:extLst>
      <p:ext uri="{BB962C8B-B14F-4D97-AF65-F5344CB8AC3E}">
        <p14:creationId xmlns:p14="http://schemas.microsoft.com/office/powerpoint/2010/main" val="80238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5" grpId="0"/>
      <p:bldP spid="27" grpId="0"/>
      <p:bldP spid="28" grpId="0"/>
      <p:bldP spid="29" grpId="0"/>
      <p:bldP spid="30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20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E64B379-B5B4-4927-8C98-8D4F7C0FE40A}"/>
              </a:ext>
            </a:extLst>
          </p:cNvPr>
          <p:cNvSpPr/>
          <p:nvPr/>
        </p:nvSpPr>
        <p:spPr>
          <a:xfrm>
            <a:off x="2876194" y="1720840"/>
            <a:ext cx="7595119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Vielen Dank </a:t>
            </a:r>
          </a:p>
          <a:p>
            <a:pPr algn="ctr"/>
            <a:r>
              <a:rPr lang="de-DE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für Ihre Teilnahme!</a:t>
            </a:r>
          </a:p>
        </p:txBody>
      </p:sp>
    </p:spTree>
    <p:extLst>
      <p:ext uri="{BB962C8B-B14F-4D97-AF65-F5344CB8AC3E}">
        <p14:creationId xmlns:p14="http://schemas.microsoft.com/office/powerpoint/2010/main" val="1121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814</Words>
  <Application>Microsoft Office PowerPoint</Application>
  <PresentationFormat>Breitbild</PresentationFormat>
  <Paragraphs>128</Paragraphs>
  <Slides>28</Slides>
  <Notes>0</Notes>
  <HiddenSlides>2</HiddenSlides>
  <MMClips>1</MMClips>
  <ScaleCrop>false</ScaleCrop>
  <HeadingPairs>
    <vt:vector size="6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43" baseType="lpstr">
      <vt:lpstr>Algerian</vt:lpstr>
      <vt:lpstr>Arial</vt:lpstr>
      <vt:lpstr>Book Antiqua</vt:lpstr>
      <vt:lpstr>Calibri</vt:lpstr>
      <vt:lpstr>Calibri </vt:lpstr>
      <vt:lpstr>Century Gothic</vt:lpstr>
      <vt:lpstr>Comic Sans MS</vt:lpstr>
      <vt:lpstr>Kristen ITC</vt:lpstr>
      <vt:lpstr>Myanmar Text</vt:lpstr>
      <vt:lpstr>Segoe UI</vt:lpstr>
      <vt:lpstr>Times New Roman</vt:lpstr>
      <vt:lpstr>Trebuchet MS</vt:lpstr>
      <vt:lpstr>Wingdings</vt:lpstr>
      <vt:lpstr>Wingdings 3</vt:lpstr>
      <vt:lpstr>Fetzen</vt:lpstr>
      <vt:lpstr>Trauernden begegnen    ein Mutmachseminar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Trauermodelle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Trauernden begegnen –  ein Mutmachseminar</dc:title>
  <dc:creator>Sabine Wüppenhorst</dc:creator>
  <cp:lastModifiedBy>fnord</cp:lastModifiedBy>
  <cp:revision>129</cp:revision>
  <cp:lastPrinted>2026-09-17T11:56:44Z</cp:lastPrinted>
  <dcterms:created xsi:type="dcterms:W3CDTF">2020-10-30T10:38:26Z</dcterms:created>
  <dcterms:modified xsi:type="dcterms:W3CDTF">2026-09-17T12:35:09Z</dcterms:modified>
</cp:coreProperties>
</file>